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Playfair Display"/>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PlayfairDisplay-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layfairDisplay-italic.fntdata"/><Relationship Id="rId14" Type="http://schemas.openxmlformats.org/officeDocument/2006/relationships/font" Target="fonts/PlayfairDisplay-bold.fntdata"/><Relationship Id="rId17" Type="http://schemas.openxmlformats.org/officeDocument/2006/relationships/font" Target="fonts/Lato-regular.fntdata"/><Relationship Id="rId16" Type="http://schemas.openxmlformats.org/officeDocument/2006/relationships/font" Target="fonts/PlayfairDisplay-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13c7f5c3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c7f5c3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193b6ff73d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93b6ff73d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193b6ff73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93b6ff73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193b6ff73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93b6ff73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193b6ff73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93b6ff73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193b6ff73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93b6ff73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9649d67e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9649d67e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gold">
    <p:bg>
      <p:bgPr>
        <a:solidFill>
          <a:srgbClr val="B7B7B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jpg"/><Relationship Id="rId6"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descr="Light wood table top" id="68" name="Google Shape;68;p13" title="Background photo C"/>
          <p:cNvPicPr preferRelativeResize="0"/>
          <p:nvPr/>
        </p:nvPicPr>
        <p:blipFill rotWithShape="1">
          <a:blip r:embed="rId3">
            <a:alphaModFix amt="88000"/>
          </a:blip>
          <a:srcRect b="2865" l="0" r="0" t="10554"/>
          <a:stretch/>
        </p:blipFill>
        <p:spPr>
          <a:xfrm>
            <a:off x="0" y="125"/>
            <a:ext cx="9144000" cy="5143499"/>
          </a:xfrm>
          <a:prstGeom prst="rect">
            <a:avLst/>
          </a:prstGeom>
          <a:noFill/>
          <a:ln>
            <a:noFill/>
          </a:ln>
        </p:spPr>
      </p:pic>
      <p:pic>
        <p:nvPicPr>
          <p:cNvPr descr="Dark wood table top" id="69" name="Google Shape;69;p13" title="Background photo A"/>
          <p:cNvPicPr preferRelativeResize="0"/>
          <p:nvPr/>
        </p:nvPicPr>
        <p:blipFill rotWithShape="1">
          <a:blip r:embed="rId4">
            <a:alphaModFix amt="94000"/>
          </a:blip>
          <a:srcRect b="7541" l="0" r="0" t="7532"/>
          <a:stretch/>
        </p:blipFill>
        <p:spPr>
          <a:xfrm>
            <a:off x="0" y="0"/>
            <a:ext cx="9144000" cy="5143503"/>
          </a:xfrm>
          <a:prstGeom prst="rect">
            <a:avLst/>
          </a:prstGeom>
          <a:noFill/>
          <a:ln>
            <a:noFill/>
          </a:ln>
        </p:spPr>
      </p:pic>
      <p:cxnSp>
        <p:nvCxnSpPr>
          <p:cNvPr id="70" name="Google Shape;70;p13"/>
          <p:cNvCxnSpPr/>
          <p:nvPr/>
        </p:nvCxnSpPr>
        <p:spPr>
          <a:xfrm>
            <a:off x="194090" y="77605"/>
            <a:ext cx="8023500" cy="0"/>
          </a:xfrm>
          <a:prstGeom prst="straightConnector1">
            <a:avLst/>
          </a:prstGeom>
          <a:noFill/>
          <a:ln cap="flat" cmpd="sng" w="9525">
            <a:solidFill>
              <a:srgbClr val="FFFFFF"/>
            </a:solidFill>
            <a:prstDash val="solid"/>
            <a:round/>
            <a:headEnd len="sm" w="sm" type="none"/>
            <a:tailEnd len="sm" w="sm" type="none"/>
          </a:ln>
        </p:spPr>
      </p:cxnSp>
      <p:pic>
        <p:nvPicPr>
          <p:cNvPr descr="offset_comp_180283.jpg" id="71" name="Google Shape;71;p13"/>
          <p:cNvPicPr preferRelativeResize="0"/>
          <p:nvPr/>
        </p:nvPicPr>
        <p:blipFill rotWithShape="1">
          <a:blip r:embed="rId5">
            <a:alphaModFix/>
          </a:blip>
          <a:srcRect b="17018" l="11989" r="498" t="11862"/>
          <a:stretch/>
        </p:blipFill>
        <p:spPr>
          <a:xfrm rot="-22">
            <a:off x="6186125" y="77610"/>
            <a:ext cx="2898726" cy="3793103"/>
          </a:xfrm>
          <a:prstGeom prst="rect">
            <a:avLst/>
          </a:prstGeom>
          <a:noFill/>
          <a:ln>
            <a:noFill/>
          </a:ln>
        </p:spPr>
      </p:pic>
      <p:pic>
        <p:nvPicPr>
          <p:cNvPr descr="offset_comp_426001_Edited.jpg" id="72" name="Google Shape;72;p13"/>
          <p:cNvPicPr preferRelativeResize="0"/>
          <p:nvPr/>
        </p:nvPicPr>
        <p:blipFill rotWithShape="1">
          <a:blip r:embed="rId6">
            <a:alphaModFix/>
          </a:blip>
          <a:srcRect b="3831" l="0" r="0" t="3840"/>
          <a:stretch/>
        </p:blipFill>
        <p:spPr>
          <a:xfrm rot="-2123233">
            <a:off x="3984185" y="1147937"/>
            <a:ext cx="2528859" cy="3535751"/>
          </a:xfrm>
          <a:prstGeom prst="rect">
            <a:avLst/>
          </a:prstGeom>
          <a:noFill/>
          <a:ln>
            <a:noFill/>
          </a:ln>
        </p:spPr>
      </p:pic>
      <p:sp>
        <p:nvSpPr>
          <p:cNvPr id="73" name="Google Shape;73;p13"/>
          <p:cNvSpPr txBox="1"/>
          <p:nvPr>
            <p:ph idx="4294967295" type="ctrTitle"/>
          </p:nvPr>
        </p:nvSpPr>
        <p:spPr>
          <a:xfrm>
            <a:off x="99775" y="199525"/>
            <a:ext cx="4378500" cy="47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rgbClr val="FFFFFF"/>
                </a:solidFill>
              </a:rPr>
              <a:t>Data Mining</a:t>
            </a:r>
            <a:endParaRPr b="0" sz="2400">
              <a:solidFill>
                <a:srgbClr val="FFFFFF"/>
              </a:solidFill>
            </a:endParaRPr>
          </a:p>
          <a:p>
            <a:pPr indent="0" lvl="0" marL="0" rtl="0" algn="l">
              <a:spcBef>
                <a:spcPts val="0"/>
              </a:spcBef>
              <a:spcAft>
                <a:spcPts val="0"/>
              </a:spcAft>
              <a:buNone/>
            </a:pPr>
            <a:r>
              <a:rPr b="0" lang="en" sz="2400">
                <a:solidFill>
                  <a:srgbClr val="FFFFFF"/>
                </a:solidFill>
              </a:rPr>
              <a:t>Final Project</a:t>
            </a:r>
            <a:endParaRPr b="0" sz="2400">
              <a:solidFill>
                <a:srgbClr val="FFFFFF"/>
              </a:solidFill>
            </a:endParaRPr>
          </a:p>
          <a:p>
            <a:pPr indent="0" lvl="0" marL="0" rtl="0" algn="l">
              <a:spcBef>
                <a:spcPts val="0"/>
              </a:spcBef>
              <a:spcAft>
                <a:spcPts val="0"/>
              </a:spcAft>
              <a:buNone/>
            </a:pPr>
            <a:r>
              <a:rPr lang="en" sz="3000">
                <a:solidFill>
                  <a:srgbClr val="FFFFFF"/>
                </a:solidFill>
              </a:rPr>
              <a:t>Sofya Torosyan</a:t>
            </a:r>
            <a:endParaRPr sz="3000">
              <a:solidFill>
                <a:srgbClr val="FFFFFF"/>
              </a:solidFill>
            </a:endParaRPr>
          </a:p>
          <a:p>
            <a:pPr indent="0" lvl="0" marL="0" rtl="0" algn="l">
              <a:spcBef>
                <a:spcPts val="0"/>
              </a:spcBef>
              <a:spcAft>
                <a:spcPts val="0"/>
              </a:spcAft>
              <a:buNone/>
            </a:pPr>
            <a:r>
              <a:rPr b="0" i="1" lang="en" sz="2400">
                <a:solidFill>
                  <a:srgbClr val="FFFFFF"/>
                </a:solidFill>
              </a:rPr>
              <a:t>06.06.2020</a:t>
            </a:r>
            <a:endParaRPr b="0" i="1" sz="2400">
              <a:solidFill>
                <a:srgbClr val="FFFFFF"/>
              </a:solidFill>
            </a:endParaRPr>
          </a:p>
          <a:p>
            <a:pPr indent="0" lvl="0" marL="0" rtl="0" algn="l">
              <a:spcBef>
                <a:spcPts val="0"/>
              </a:spcBef>
              <a:spcAft>
                <a:spcPts val="0"/>
              </a:spcAft>
              <a:buNone/>
            </a:pPr>
            <a:r>
              <a:t/>
            </a:r>
            <a:endParaRPr b="0" i="1" sz="2400">
              <a:solidFill>
                <a:srgbClr val="FFFFFF"/>
              </a:solidFill>
            </a:endParaRPr>
          </a:p>
          <a:p>
            <a:pPr indent="0" lvl="0" marL="0" rtl="0" algn="l">
              <a:spcBef>
                <a:spcPts val="0"/>
              </a:spcBef>
              <a:spcAft>
                <a:spcPts val="0"/>
              </a:spcAft>
              <a:buNone/>
            </a:pPr>
            <a:r>
              <a:t/>
            </a:r>
            <a:endParaRPr b="0" i="1" sz="2400">
              <a:solidFill>
                <a:srgbClr val="FFFFFF"/>
              </a:solidFill>
            </a:endParaRPr>
          </a:p>
          <a:p>
            <a:pPr indent="0" lvl="0" marL="0" rtl="0" algn="l">
              <a:spcBef>
                <a:spcPts val="0"/>
              </a:spcBef>
              <a:spcAft>
                <a:spcPts val="0"/>
              </a:spcAft>
              <a:buNone/>
            </a:pPr>
            <a:r>
              <a:t/>
            </a:r>
            <a:endParaRPr b="0" i="1" sz="2400">
              <a:solidFill>
                <a:srgbClr val="FFFFFF"/>
              </a:solidFill>
            </a:endParaRPr>
          </a:p>
          <a:p>
            <a:pPr indent="0" lvl="0" marL="0" rtl="0" algn="l">
              <a:spcBef>
                <a:spcPts val="0"/>
              </a:spcBef>
              <a:spcAft>
                <a:spcPts val="0"/>
              </a:spcAft>
              <a:buNone/>
            </a:pPr>
            <a:r>
              <a:rPr b="0" i="1" lang="en" sz="2400">
                <a:solidFill>
                  <a:srgbClr val="FFFFFF"/>
                </a:solidFill>
              </a:rPr>
              <a:t>  GOOD FOOD IS THE</a:t>
            </a:r>
            <a:endParaRPr b="0" i="1" sz="2400">
              <a:solidFill>
                <a:srgbClr val="FFFFFF"/>
              </a:solidFill>
            </a:endParaRPr>
          </a:p>
          <a:p>
            <a:pPr indent="0" lvl="0" marL="0" rtl="0" algn="l">
              <a:spcBef>
                <a:spcPts val="0"/>
              </a:spcBef>
              <a:spcAft>
                <a:spcPts val="0"/>
              </a:spcAft>
              <a:buNone/>
            </a:pPr>
            <a:r>
              <a:rPr b="0" i="1" lang="en" sz="2400">
                <a:solidFill>
                  <a:srgbClr val="FFFFFF"/>
                </a:solidFill>
              </a:rPr>
              <a:t>  FOUNDATION OF </a:t>
            </a:r>
            <a:endParaRPr b="0" i="1" sz="2400">
              <a:solidFill>
                <a:srgbClr val="FFFFFF"/>
              </a:solidFill>
            </a:endParaRPr>
          </a:p>
          <a:p>
            <a:pPr indent="0" lvl="0" marL="0" rtl="0" algn="l">
              <a:spcBef>
                <a:spcPts val="0"/>
              </a:spcBef>
              <a:spcAft>
                <a:spcPts val="0"/>
              </a:spcAft>
              <a:buNone/>
            </a:pPr>
            <a:r>
              <a:rPr b="0" i="1" lang="en" sz="2400">
                <a:solidFill>
                  <a:srgbClr val="FFFFFF"/>
                </a:solidFill>
              </a:rPr>
              <a:t>        GENUINE</a:t>
            </a:r>
            <a:endParaRPr b="0" i="1" sz="2400">
              <a:solidFill>
                <a:srgbClr val="FFFFFF"/>
              </a:solidFill>
            </a:endParaRPr>
          </a:p>
          <a:p>
            <a:pPr indent="0" lvl="0" marL="0" rtl="0" algn="l">
              <a:spcBef>
                <a:spcPts val="0"/>
              </a:spcBef>
              <a:spcAft>
                <a:spcPts val="0"/>
              </a:spcAft>
              <a:buNone/>
            </a:pPr>
            <a:r>
              <a:rPr b="0" i="1" lang="en" sz="2400">
                <a:solidFill>
                  <a:srgbClr val="FFFFFF"/>
                </a:solidFill>
              </a:rPr>
              <a:t>      HAPPINESS</a:t>
            </a:r>
            <a:endParaRPr b="0" i="1" sz="2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nvSpPr>
        <p:spPr>
          <a:xfrm>
            <a:off x="3901975" y="0"/>
            <a:ext cx="4622700" cy="502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highlight>
                <a:srgbClr val="FFF2CC"/>
              </a:highlight>
            </a:endParaRPr>
          </a:p>
          <a:p>
            <a:pPr indent="0" lvl="0" marL="0" rtl="0" algn="l">
              <a:lnSpc>
                <a:spcPct val="115000"/>
              </a:lnSpc>
              <a:spcBef>
                <a:spcPts val="0"/>
              </a:spcBef>
              <a:spcAft>
                <a:spcPts val="0"/>
              </a:spcAft>
              <a:buNone/>
            </a:pPr>
            <a:r>
              <a:t/>
            </a:r>
            <a:endParaRPr sz="1800">
              <a:highlight>
                <a:srgbClr val="FFF2CC"/>
              </a:highlight>
            </a:endParaRPr>
          </a:p>
          <a:p>
            <a:pPr indent="0" lvl="0" marL="0" rtl="0" algn="l">
              <a:lnSpc>
                <a:spcPct val="115000"/>
              </a:lnSpc>
              <a:spcBef>
                <a:spcPts val="0"/>
              </a:spcBef>
              <a:spcAft>
                <a:spcPts val="0"/>
              </a:spcAft>
              <a:buNone/>
            </a:pPr>
            <a:r>
              <a:t/>
            </a:r>
            <a:endParaRPr sz="1800">
              <a:highlight>
                <a:srgbClr val="FFF2CC"/>
              </a:highlight>
            </a:endParaRPr>
          </a:p>
          <a:p>
            <a:pPr indent="0" lvl="0" marL="0" rtl="0" algn="l">
              <a:lnSpc>
                <a:spcPct val="115000"/>
              </a:lnSpc>
              <a:spcBef>
                <a:spcPts val="0"/>
              </a:spcBef>
              <a:spcAft>
                <a:spcPts val="0"/>
              </a:spcAft>
              <a:buNone/>
            </a:pPr>
            <a:r>
              <a:t/>
            </a:r>
            <a:endParaRPr sz="1800">
              <a:highlight>
                <a:srgbClr val="FFF2CC"/>
              </a:highlight>
            </a:endParaRPr>
          </a:p>
          <a:p>
            <a:pPr indent="0" lvl="0" marL="0" rtl="0" algn="l">
              <a:lnSpc>
                <a:spcPct val="115000"/>
              </a:lnSpc>
              <a:spcBef>
                <a:spcPts val="0"/>
              </a:spcBef>
              <a:spcAft>
                <a:spcPts val="0"/>
              </a:spcAft>
              <a:buNone/>
            </a:pPr>
            <a:r>
              <a:rPr lang="en" sz="1800">
                <a:highlight>
                  <a:srgbClr val="FFF2CC"/>
                </a:highlight>
              </a:rPr>
              <a:t>The aim of the project is to use Kaggle </a:t>
            </a:r>
            <a:endParaRPr sz="1800">
              <a:highlight>
                <a:srgbClr val="FFF2CC"/>
              </a:highlight>
            </a:endParaRPr>
          </a:p>
          <a:p>
            <a:pPr indent="0" lvl="0" marL="0" rtl="0" algn="l">
              <a:lnSpc>
                <a:spcPct val="115000"/>
              </a:lnSpc>
              <a:spcBef>
                <a:spcPts val="0"/>
              </a:spcBef>
              <a:spcAft>
                <a:spcPts val="0"/>
              </a:spcAft>
              <a:buNone/>
            </a:pPr>
            <a:r>
              <a:rPr b="1" lang="en" sz="1800">
                <a:solidFill>
                  <a:srgbClr val="FF0000"/>
                </a:solidFill>
                <a:highlight>
                  <a:srgbClr val="FFF2CC"/>
                </a:highlight>
              </a:rPr>
              <a:t>“What’s cooking”</a:t>
            </a:r>
            <a:r>
              <a:rPr lang="en" sz="1800">
                <a:highlight>
                  <a:srgbClr val="FFF2CC"/>
                </a:highlight>
              </a:rPr>
              <a:t> dataset to </a:t>
            </a:r>
            <a:r>
              <a:rPr i="1" lang="en" sz="1800">
                <a:highlight>
                  <a:srgbClr val="FFF2CC"/>
                </a:highlight>
              </a:rPr>
              <a:t>categorize cuisines based on ingredients</a:t>
            </a:r>
            <a:endParaRPr i="1" sz="1800">
              <a:highlight>
                <a:srgbClr val="FFF2CC"/>
              </a:highlight>
            </a:endParaRPr>
          </a:p>
          <a:p>
            <a:pPr indent="0" lvl="0" marL="0" rtl="0" algn="l">
              <a:lnSpc>
                <a:spcPct val="115000"/>
              </a:lnSpc>
              <a:spcBef>
                <a:spcPts val="0"/>
              </a:spcBef>
              <a:spcAft>
                <a:spcPts val="0"/>
              </a:spcAft>
              <a:buNone/>
            </a:pPr>
            <a:r>
              <a:t/>
            </a:r>
            <a:endParaRPr i="1" sz="1800">
              <a:highlight>
                <a:srgbClr val="FFF2CC"/>
              </a:highlight>
            </a:endParaRPr>
          </a:p>
          <a:p>
            <a:pPr indent="0" lvl="0" marL="0" rtl="0" algn="l">
              <a:lnSpc>
                <a:spcPct val="115000"/>
              </a:lnSpc>
              <a:spcBef>
                <a:spcPts val="0"/>
              </a:spcBef>
              <a:spcAft>
                <a:spcPts val="0"/>
              </a:spcAft>
              <a:buNone/>
            </a:pPr>
            <a:r>
              <a:rPr lang="en" sz="1800">
                <a:highlight>
                  <a:srgbClr val="FFF2CC"/>
                </a:highlight>
              </a:rPr>
              <a:t>Dataset consists of </a:t>
            </a:r>
            <a:endParaRPr sz="1800">
              <a:highlight>
                <a:srgbClr val="FFF2CC"/>
              </a:highlight>
            </a:endParaRPr>
          </a:p>
          <a:p>
            <a:pPr indent="-342900" lvl="0" marL="457200" rtl="0" algn="l">
              <a:lnSpc>
                <a:spcPct val="115000"/>
              </a:lnSpc>
              <a:spcBef>
                <a:spcPts val="0"/>
              </a:spcBef>
              <a:spcAft>
                <a:spcPts val="0"/>
              </a:spcAft>
              <a:buSzPts val="1800"/>
              <a:buAutoNum type="arabicPeriod"/>
            </a:pPr>
            <a:r>
              <a:rPr lang="en" sz="1800">
                <a:highlight>
                  <a:srgbClr val="FFF2CC"/>
                </a:highlight>
              </a:rPr>
              <a:t>Train data </a:t>
            </a:r>
            <a:r>
              <a:rPr b="1" lang="en" sz="1800">
                <a:solidFill>
                  <a:srgbClr val="FF0000"/>
                </a:solidFill>
                <a:highlight>
                  <a:srgbClr val="FFF2CC"/>
                </a:highlight>
              </a:rPr>
              <a:t>39774</a:t>
            </a:r>
            <a:r>
              <a:rPr lang="en" sz="1800">
                <a:highlight>
                  <a:srgbClr val="FFF2CC"/>
                </a:highlight>
              </a:rPr>
              <a:t> recipes with cuisines </a:t>
            </a:r>
            <a:endParaRPr sz="1800">
              <a:highlight>
                <a:srgbClr val="FFF2CC"/>
              </a:highlight>
            </a:endParaRPr>
          </a:p>
          <a:p>
            <a:pPr indent="-342900" lvl="0" marL="457200" rtl="0" algn="l">
              <a:lnSpc>
                <a:spcPct val="115000"/>
              </a:lnSpc>
              <a:spcBef>
                <a:spcPts val="0"/>
              </a:spcBef>
              <a:spcAft>
                <a:spcPts val="0"/>
              </a:spcAft>
              <a:buSzPts val="1800"/>
              <a:buAutoNum type="arabicPeriod"/>
            </a:pPr>
            <a:r>
              <a:rPr lang="en" sz="1800">
                <a:highlight>
                  <a:srgbClr val="FFF2CC"/>
                </a:highlight>
              </a:rPr>
              <a:t>Test data   </a:t>
            </a:r>
            <a:r>
              <a:rPr b="1" lang="en" sz="1800">
                <a:solidFill>
                  <a:srgbClr val="FF0000"/>
                </a:solidFill>
                <a:highlight>
                  <a:srgbClr val="FFF2CC"/>
                </a:highlight>
              </a:rPr>
              <a:t>9944 </a:t>
            </a:r>
            <a:r>
              <a:rPr lang="en" sz="1800">
                <a:highlight>
                  <a:srgbClr val="FFF2CC"/>
                </a:highlight>
              </a:rPr>
              <a:t>recipes</a:t>
            </a:r>
            <a:endParaRPr sz="1800">
              <a:highlight>
                <a:srgbClr val="FFF2CC"/>
              </a:highlight>
            </a:endParaRPr>
          </a:p>
          <a:p>
            <a:pPr indent="0" lvl="0" marL="0" rtl="0" algn="l">
              <a:lnSpc>
                <a:spcPct val="115000"/>
              </a:lnSpc>
              <a:spcBef>
                <a:spcPts val="0"/>
              </a:spcBef>
              <a:spcAft>
                <a:spcPts val="0"/>
              </a:spcAft>
              <a:buNone/>
            </a:pPr>
            <a:r>
              <a:t/>
            </a:r>
            <a:endParaRPr sz="1800">
              <a:highlight>
                <a:srgbClr val="FFF2CC"/>
              </a:highlight>
            </a:endParaRPr>
          </a:p>
        </p:txBody>
      </p:sp>
      <p:pic>
        <p:nvPicPr>
          <p:cNvPr id="79" name="Google Shape;79;p14"/>
          <p:cNvPicPr preferRelativeResize="0"/>
          <p:nvPr/>
        </p:nvPicPr>
        <p:blipFill>
          <a:blip r:embed="rId3">
            <a:alphaModFix/>
          </a:blip>
          <a:stretch>
            <a:fillRect/>
          </a:stretch>
        </p:blipFill>
        <p:spPr>
          <a:xfrm>
            <a:off x="0" y="0"/>
            <a:ext cx="3901974" cy="5077001"/>
          </a:xfrm>
          <a:prstGeom prst="rect">
            <a:avLst/>
          </a:prstGeom>
          <a:noFill/>
          <a:ln>
            <a:noFill/>
          </a:ln>
        </p:spPr>
      </p:pic>
      <p:sp>
        <p:nvSpPr>
          <p:cNvPr id="80" name="Google Shape;80;p14"/>
          <p:cNvSpPr txBox="1"/>
          <p:nvPr/>
        </p:nvSpPr>
        <p:spPr>
          <a:xfrm>
            <a:off x="742700" y="243875"/>
            <a:ext cx="22614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Lato"/>
                <a:ea typeface="Lato"/>
                <a:cs typeface="Lato"/>
                <a:sym typeface="Lato"/>
              </a:rPr>
              <a:t>                  </a:t>
            </a:r>
            <a:r>
              <a:rPr b="1" lang="en" sz="3000">
                <a:solidFill>
                  <a:srgbClr val="FF0000"/>
                </a:solidFill>
                <a:latin typeface="Lato"/>
                <a:ea typeface="Lato"/>
                <a:cs typeface="Lato"/>
                <a:sym typeface="Lato"/>
              </a:rPr>
              <a:t> MENU</a:t>
            </a:r>
            <a:endParaRPr b="1" sz="3000">
              <a:solidFill>
                <a:srgbClr val="FF0000"/>
              </a:solidFill>
              <a:latin typeface="Lato"/>
              <a:ea typeface="Lato"/>
              <a:cs typeface="Lato"/>
              <a:sym typeface="Lato"/>
            </a:endParaRPr>
          </a:p>
        </p:txBody>
      </p:sp>
      <p:sp>
        <p:nvSpPr>
          <p:cNvPr id="81" name="Google Shape;81;p14"/>
          <p:cNvSpPr txBox="1"/>
          <p:nvPr/>
        </p:nvSpPr>
        <p:spPr>
          <a:xfrm>
            <a:off x="953325" y="1008750"/>
            <a:ext cx="2715900" cy="13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Introduction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Data exploration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Data preprocessing</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82" name="Google Shape;82;p14"/>
          <p:cNvSpPr txBox="1"/>
          <p:nvPr/>
        </p:nvSpPr>
        <p:spPr>
          <a:xfrm>
            <a:off x="243875" y="2471975"/>
            <a:ext cx="2715900" cy="22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Used ML models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Logistic regression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K-nearest neighbours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Naive Bayes Classifier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Random Forest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i="1">
              <a:latin typeface="Lato"/>
              <a:ea typeface="Lato"/>
              <a:cs typeface="Lato"/>
              <a:sym typeface="Lato"/>
            </a:endParaRPr>
          </a:p>
          <a:p>
            <a:pPr indent="0" lvl="0" marL="0" rtl="0" algn="l">
              <a:spcBef>
                <a:spcPts val="0"/>
              </a:spcBef>
              <a:spcAft>
                <a:spcPts val="0"/>
              </a:spcAft>
              <a:buNone/>
            </a:pPr>
            <a:r>
              <a:rPr i="1" lang="en">
                <a:latin typeface="Lato"/>
                <a:ea typeface="Lato"/>
                <a:cs typeface="Lato"/>
                <a:sym typeface="Lato"/>
              </a:rPr>
              <a:t>CONCLUSION</a:t>
            </a:r>
            <a:endParaRPr i="1">
              <a:latin typeface="Lato"/>
              <a:ea typeface="Lato"/>
              <a:cs typeface="Lato"/>
              <a:sym typeface="Lato"/>
            </a:endParaRPr>
          </a:p>
        </p:txBody>
      </p:sp>
      <p:sp>
        <p:nvSpPr>
          <p:cNvPr id="83" name="Google Shape;83;p14"/>
          <p:cNvSpPr txBox="1"/>
          <p:nvPr/>
        </p:nvSpPr>
        <p:spPr>
          <a:xfrm>
            <a:off x="4223450" y="1638450"/>
            <a:ext cx="63849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84" name="Google Shape;84;p14"/>
          <p:cNvSpPr txBox="1"/>
          <p:nvPr/>
        </p:nvSpPr>
        <p:spPr>
          <a:xfrm>
            <a:off x="6673250" y="1762525"/>
            <a:ext cx="63849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85" name="Google Shape;85;p14"/>
          <p:cNvSpPr txBox="1"/>
          <p:nvPr/>
        </p:nvSpPr>
        <p:spPr>
          <a:xfrm>
            <a:off x="6761925" y="1141775"/>
            <a:ext cx="63849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descr="Light wood table top" id="90" name="Google Shape;90;p15" title="Background photo C"/>
          <p:cNvPicPr preferRelativeResize="0"/>
          <p:nvPr/>
        </p:nvPicPr>
        <p:blipFill rotWithShape="1">
          <a:blip r:embed="rId3">
            <a:alphaModFix amt="88000"/>
          </a:blip>
          <a:srcRect b="2865" l="0" r="0" t="10554"/>
          <a:stretch/>
        </p:blipFill>
        <p:spPr>
          <a:xfrm>
            <a:off x="0" y="125"/>
            <a:ext cx="9144000" cy="5143499"/>
          </a:xfrm>
          <a:prstGeom prst="rect">
            <a:avLst/>
          </a:prstGeom>
          <a:noFill/>
          <a:ln cap="flat" cmpd="sng" w="9525">
            <a:solidFill>
              <a:srgbClr val="CC0000"/>
            </a:solidFill>
            <a:prstDash val="solid"/>
            <a:round/>
            <a:headEnd len="sm" w="sm" type="none"/>
            <a:tailEnd len="sm" w="sm" type="none"/>
          </a:ln>
        </p:spPr>
      </p:pic>
      <p:pic>
        <p:nvPicPr>
          <p:cNvPr id="91" name="Google Shape;91;p15"/>
          <p:cNvPicPr preferRelativeResize="0"/>
          <p:nvPr/>
        </p:nvPicPr>
        <p:blipFill>
          <a:blip r:embed="rId4">
            <a:alphaModFix/>
          </a:blip>
          <a:stretch>
            <a:fillRect/>
          </a:stretch>
        </p:blipFill>
        <p:spPr>
          <a:xfrm>
            <a:off x="665100" y="1396625"/>
            <a:ext cx="6828450" cy="3669275"/>
          </a:xfrm>
          <a:prstGeom prst="rect">
            <a:avLst/>
          </a:prstGeom>
          <a:noFill/>
          <a:ln>
            <a:noFill/>
          </a:ln>
        </p:spPr>
      </p:pic>
      <p:sp>
        <p:nvSpPr>
          <p:cNvPr id="92" name="Google Shape;92;p15"/>
          <p:cNvSpPr txBox="1"/>
          <p:nvPr/>
        </p:nvSpPr>
        <p:spPr>
          <a:xfrm>
            <a:off x="55425" y="133025"/>
            <a:ext cx="6651000" cy="1263600"/>
          </a:xfrm>
          <a:prstGeom prst="rect">
            <a:avLst/>
          </a:prstGeom>
          <a:noFill/>
          <a:ln>
            <a:noFill/>
          </a:ln>
        </p:spPr>
        <p:txBody>
          <a:bodyPr anchorCtr="0" anchor="t" bIns="91425" lIns="91425" spcFirstLastPara="1" rIns="91425" wrap="square" tIns="91425">
            <a:noAutofit/>
          </a:bodyPr>
          <a:lstStyle/>
          <a:p>
            <a:pPr indent="0" lvl="0" marL="1371600" rtl="0" algn="l">
              <a:spcBef>
                <a:spcPts val="0"/>
              </a:spcBef>
              <a:spcAft>
                <a:spcPts val="0"/>
              </a:spcAft>
              <a:buNone/>
            </a:pPr>
            <a:r>
              <a:rPr b="1" lang="en" sz="1800">
                <a:solidFill>
                  <a:srgbClr val="CC0000"/>
                </a:solidFill>
                <a:latin typeface="Lato"/>
                <a:ea typeface="Lato"/>
                <a:cs typeface="Lato"/>
                <a:sym typeface="Lato"/>
              </a:rPr>
              <a:t>Data exploration showed that we have 20 cuisines, and most frequent recipes are from Italian cuisine, next is mexican, southern_US….</a:t>
            </a:r>
            <a:endParaRPr b="1" sz="1800">
              <a:solidFill>
                <a:srgbClr val="CC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96" name="Shape 96"/>
        <p:cNvGrpSpPr/>
        <p:nvPr/>
      </p:nvGrpSpPr>
      <p:grpSpPr>
        <a:xfrm>
          <a:off x="0" y="0"/>
          <a:ext cx="0" cy="0"/>
          <a:chOff x="0" y="0"/>
          <a:chExt cx="0" cy="0"/>
        </a:xfrm>
      </p:grpSpPr>
      <p:sp>
        <p:nvSpPr>
          <p:cNvPr id="97" name="Google Shape;97;p16"/>
          <p:cNvSpPr txBox="1"/>
          <p:nvPr/>
        </p:nvSpPr>
        <p:spPr>
          <a:xfrm>
            <a:off x="487750" y="221700"/>
            <a:ext cx="8047800" cy="7449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b="1" lang="en" sz="3600">
                <a:solidFill>
                  <a:srgbClr val="FF0000"/>
                </a:solidFill>
                <a:latin typeface="Lato"/>
                <a:ea typeface="Lato"/>
                <a:cs typeface="Lato"/>
                <a:sym typeface="Lato"/>
              </a:rPr>
              <a:t>DATA PREPARATION</a:t>
            </a:r>
            <a:endParaRPr b="1" sz="3600">
              <a:solidFill>
                <a:srgbClr val="FF0000"/>
              </a:solidFill>
              <a:latin typeface="Lato"/>
              <a:ea typeface="Lato"/>
              <a:cs typeface="Lato"/>
              <a:sym typeface="Lato"/>
            </a:endParaRPr>
          </a:p>
        </p:txBody>
      </p:sp>
      <p:sp>
        <p:nvSpPr>
          <p:cNvPr id="98" name="Google Shape;98;p16"/>
          <p:cNvSpPr txBox="1"/>
          <p:nvPr/>
        </p:nvSpPr>
        <p:spPr>
          <a:xfrm>
            <a:off x="166275" y="1019825"/>
            <a:ext cx="6883800" cy="40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Lato"/>
                <a:ea typeface="Lato"/>
                <a:cs typeface="Lato"/>
                <a:sym typeface="Lato"/>
              </a:rPr>
              <a:t>Modify case</a:t>
            </a:r>
            <a:endParaRPr b="1">
              <a:solidFill>
                <a:srgbClr val="FF0000"/>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Convert all letters to lowercase,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so “PEPPER” and “pepper” will be the same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train will contain 39752 ingredients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solidFill>
                  <a:srgbClr val="FF0000"/>
                </a:solidFill>
                <a:latin typeface="Lato"/>
                <a:ea typeface="Lato"/>
                <a:cs typeface="Lato"/>
                <a:sym typeface="Lato"/>
              </a:rPr>
              <a:t>Remove non alphabetic symbols</a:t>
            </a:r>
            <a:endParaRPr b="1">
              <a:solidFill>
                <a:srgbClr val="FF0000"/>
              </a:solidFill>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 </a:t>
            </a:r>
            <a:r>
              <a:rPr lang="en">
                <a:latin typeface="Lato"/>
                <a:ea typeface="Lato"/>
                <a:cs typeface="Lato"/>
                <a:sym typeface="Lato"/>
              </a:rPr>
              <a:t>Ingredients contain symbols/numbers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which are useless </a:t>
            </a:r>
            <a:endParaRPr>
              <a:latin typeface="Lato"/>
              <a:ea typeface="Lato"/>
              <a:cs typeface="Lato"/>
              <a:sym typeface="Lato"/>
            </a:endParaRPr>
          </a:p>
          <a:p>
            <a:pPr indent="0" lvl="0" marL="0" rtl="0" algn="l">
              <a:spcBef>
                <a:spcPts val="0"/>
              </a:spcBef>
              <a:spcAft>
                <a:spcPts val="0"/>
              </a:spcAft>
              <a:buNone/>
            </a:pPr>
            <a:r>
              <a:rPr b="1" lang="en">
                <a:solidFill>
                  <a:srgbClr val="FF0000"/>
                </a:solidFill>
                <a:latin typeface="Lato"/>
                <a:ea typeface="Lato"/>
                <a:cs typeface="Lato"/>
                <a:sym typeface="Lato"/>
              </a:rPr>
              <a:t>Keep ingredients with &gt;=2 length of name</a:t>
            </a:r>
            <a:endParaRPr b="1">
              <a:solidFill>
                <a:srgbClr val="FF0000"/>
              </a:solidFill>
              <a:latin typeface="Lato"/>
              <a:ea typeface="Lato"/>
              <a:cs typeface="Lato"/>
              <a:sym typeface="Lato"/>
            </a:endParaRPr>
          </a:p>
          <a:p>
            <a:pPr indent="0" lvl="0" marL="0" rtl="0" algn="l">
              <a:spcBef>
                <a:spcPts val="0"/>
              </a:spcBef>
              <a:spcAft>
                <a:spcPts val="0"/>
              </a:spcAft>
              <a:buNone/>
            </a:pPr>
            <a:r>
              <a:t/>
            </a:r>
            <a:endParaRPr b="1">
              <a:solidFill>
                <a:srgbClr val="FF0000"/>
              </a:solidFill>
              <a:latin typeface="Lato"/>
              <a:ea typeface="Lato"/>
              <a:cs typeface="Lato"/>
              <a:sym typeface="Lato"/>
            </a:endParaRPr>
          </a:p>
          <a:p>
            <a:pPr indent="0" lvl="0" marL="0" rtl="0" algn="l">
              <a:spcBef>
                <a:spcPts val="0"/>
              </a:spcBef>
              <a:spcAft>
                <a:spcPts val="0"/>
              </a:spcAft>
              <a:buNone/>
            </a:pPr>
            <a:r>
              <a:rPr b="1" lang="en">
                <a:solidFill>
                  <a:srgbClr val="FF0000"/>
                </a:solidFill>
                <a:latin typeface="Lato"/>
                <a:ea typeface="Lato"/>
                <a:cs typeface="Lato"/>
                <a:sym typeface="Lato"/>
              </a:rPr>
              <a:t>Convert ingredients from list to string object</a:t>
            </a:r>
            <a:endParaRPr b="1">
              <a:solidFill>
                <a:srgbClr val="FF0000"/>
              </a:solidFill>
              <a:latin typeface="Lato"/>
              <a:ea typeface="Lato"/>
              <a:cs typeface="Lato"/>
              <a:sym typeface="Lato"/>
            </a:endParaRPr>
          </a:p>
          <a:p>
            <a:pPr indent="0" lvl="0" marL="0" rtl="0" algn="l">
              <a:spcBef>
                <a:spcPts val="0"/>
              </a:spcBef>
              <a:spcAft>
                <a:spcPts val="0"/>
              </a:spcAft>
              <a:buNone/>
            </a:pPr>
            <a:r>
              <a:t/>
            </a:r>
            <a:endParaRPr b="1">
              <a:solidFill>
                <a:srgbClr val="FF0000"/>
              </a:solidFill>
              <a:latin typeface="Lato"/>
              <a:ea typeface="Lato"/>
              <a:cs typeface="Lato"/>
              <a:sym typeface="Lato"/>
            </a:endParaRPr>
          </a:p>
          <a:p>
            <a:pPr indent="0" lvl="0" marL="0" rtl="0" algn="l">
              <a:spcBef>
                <a:spcPts val="0"/>
              </a:spcBef>
              <a:spcAft>
                <a:spcPts val="0"/>
              </a:spcAft>
              <a:buNone/>
            </a:pPr>
            <a:r>
              <a:t/>
            </a:r>
            <a:endParaRPr b="1">
              <a:solidFill>
                <a:srgbClr val="FF0000"/>
              </a:solidFill>
              <a:latin typeface="Lato"/>
              <a:ea typeface="Lato"/>
              <a:cs typeface="Lato"/>
              <a:sym typeface="Lato"/>
            </a:endParaRPr>
          </a:p>
          <a:p>
            <a:pPr indent="0" lvl="0" marL="0" rtl="0" algn="l">
              <a:spcBef>
                <a:spcPts val="0"/>
              </a:spcBef>
              <a:spcAft>
                <a:spcPts val="0"/>
              </a:spcAft>
              <a:buNone/>
            </a:pPr>
            <a:r>
              <a:t/>
            </a:r>
            <a:endParaRPr b="1">
              <a:solidFill>
                <a:srgbClr val="FF0000"/>
              </a:solidFill>
              <a:latin typeface="Lato"/>
              <a:ea typeface="Lato"/>
              <a:cs typeface="Lato"/>
              <a:sym typeface="Lato"/>
            </a:endParaRPr>
          </a:p>
          <a:p>
            <a:pPr indent="0" lvl="0" marL="0" rtl="0" algn="l">
              <a:spcBef>
                <a:spcPts val="0"/>
              </a:spcBef>
              <a:spcAft>
                <a:spcPts val="0"/>
              </a:spcAft>
              <a:buNone/>
            </a:pPr>
            <a:r>
              <a:t/>
            </a:r>
            <a:endParaRPr b="1">
              <a:solidFill>
                <a:srgbClr val="FF0000"/>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99" name="Google Shape;99;p16"/>
          <p:cNvPicPr preferRelativeResize="0"/>
          <p:nvPr/>
        </p:nvPicPr>
        <p:blipFill>
          <a:blip r:embed="rId3">
            <a:alphaModFix/>
          </a:blip>
          <a:stretch>
            <a:fillRect/>
          </a:stretch>
        </p:blipFill>
        <p:spPr>
          <a:xfrm>
            <a:off x="3979550" y="1099725"/>
            <a:ext cx="4927224" cy="3855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103" name="Shape 103"/>
        <p:cNvGrpSpPr/>
        <p:nvPr/>
      </p:nvGrpSpPr>
      <p:grpSpPr>
        <a:xfrm>
          <a:off x="0" y="0"/>
          <a:ext cx="0" cy="0"/>
          <a:chOff x="0" y="0"/>
          <a:chExt cx="0" cy="0"/>
        </a:xfrm>
      </p:grpSpPr>
      <p:pic>
        <p:nvPicPr>
          <p:cNvPr id="104" name="Google Shape;104;p17"/>
          <p:cNvPicPr preferRelativeResize="0"/>
          <p:nvPr/>
        </p:nvPicPr>
        <p:blipFill>
          <a:blip r:embed="rId3">
            <a:alphaModFix/>
          </a:blip>
          <a:stretch>
            <a:fillRect/>
          </a:stretch>
        </p:blipFill>
        <p:spPr>
          <a:xfrm>
            <a:off x="0" y="1618425"/>
            <a:ext cx="9144001" cy="3525075"/>
          </a:xfrm>
          <a:prstGeom prst="rect">
            <a:avLst/>
          </a:prstGeom>
          <a:noFill/>
          <a:ln>
            <a:noFill/>
          </a:ln>
        </p:spPr>
      </p:pic>
      <p:sp>
        <p:nvSpPr>
          <p:cNvPr id="105" name="Google Shape;105;p17"/>
          <p:cNvSpPr txBox="1"/>
          <p:nvPr/>
        </p:nvSpPr>
        <p:spPr>
          <a:xfrm>
            <a:off x="99775" y="232800"/>
            <a:ext cx="89679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Found top ingredients for each cuisine, it lets us to see which ingredients are common, and which are specific to concrete cuisine. For example salt is most frequent ingredient in recipes in many cuisines.</a:t>
            </a:r>
            <a:endParaRPr>
              <a:solidFill>
                <a:srgbClr val="FF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0" y="0"/>
            <a:ext cx="9089801" cy="5195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114" name="Shape 114"/>
        <p:cNvGrpSpPr/>
        <p:nvPr/>
      </p:nvGrpSpPr>
      <p:grpSpPr>
        <a:xfrm>
          <a:off x="0" y="0"/>
          <a:ext cx="0" cy="0"/>
          <a:chOff x="0" y="0"/>
          <a:chExt cx="0" cy="0"/>
        </a:xfrm>
      </p:grpSpPr>
      <p:sp>
        <p:nvSpPr>
          <p:cNvPr id="115" name="Google Shape;115;p19"/>
          <p:cNvSpPr txBox="1"/>
          <p:nvPr/>
        </p:nvSpPr>
        <p:spPr>
          <a:xfrm>
            <a:off x="88675" y="44350"/>
            <a:ext cx="6717300" cy="48885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latin typeface="Lato"/>
                <a:ea typeface="Lato"/>
                <a:cs typeface="Lato"/>
                <a:sym typeface="Lato"/>
              </a:rPr>
              <a:t>    				Logistic regression </a:t>
            </a:r>
            <a:endParaRPr b="1" sz="2400">
              <a:solidFill>
                <a:srgbClr val="FF0000"/>
              </a:solidFill>
              <a:latin typeface="Lato"/>
              <a:ea typeface="Lato"/>
              <a:cs typeface="Lato"/>
              <a:sym typeface="Lato"/>
            </a:endParaRPr>
          </a:p>
          <a:p>
            <a:pPr indent="0" lvl="0" marL="0" rtl="0" algn="l">
              <a:spcBef>
                <a:spcPts val="0"/>
              </a:spcBef>
              <a:spcAft>
                <a:spcPts val="0"/>
              </a:spcAft>
              <a:buNone/>
            </a:pPr>
            <a:r>
              <a:rPr b="1" lang="en" sz="2400">
                <a:latin typeface="Lato"/>
                <a:ea typeface="Lato"/>
                <a:cs typeface="Lato"/>
                <a:sym typeface="Lato"/>
              </a:rPr>
              <a:t>.. </a:t>
            </a:r>
            <a:r>
              <a:rPr b="1" lang="en">
                <a:latin typeface="Lato"/>
                <a:ea typeface="Lato"/>
                <a:cs typeface="Lato"/>
                <a:sym typeface="Lato"/>
              </a:rPr>
              <a:t>Data encoding using CountVectorizer()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Accuracy ~ </a:t>
            </a:r>
            <a:r>
              <a:rPr lang="en" sz="1050">
                <a:solidFill>
                  <a:srgbClr val="FF0000"/>
                </a:solidFill>
                <a:highlight>
                  <a:srgbClr val="FFFFFF"/>
                </a:highlight>
              </a:rPr>
              <a:t>0.7829203873726576    sum(y_test == y_pred)  </a:t>
            </a:r>
            <a:r>
              <a:rPr lang="en" sz="1050">
                <a:highlight>
                  <a:srgbClr val="FFFFFF"/>
                </a:highlight>
              </a:rPr>
              <a:t>6225 from 7951</a:t>
            </a:r>
            <a:endParaRPr sz="1050">
              <a:solidFill>
                <a:srgbClr val="FF0000"/>
              </a:solidFill>
              <a:highlight>
                <a:srgbClr val="FFFFFF"/>
              </a:highlight>
            </a:endParaRPr>
          </a:p>
          <a:p>
            <a:pPr indent="0" lvl="0" marL="0" rtl="0" algn="l">
              <a:spcBef>
                <a:spcPts val="0"/>
              </a:spcBef>
              <a:spcAft>
                <a:spcPts val="0"/>
              </a:spcAft>
              <a:buNone/>
            </a:pPr>
            <a:r>
              <a:t/>
            </a:r>
            <a:endParaRPr b="1">
              <a:solidFill>
                <a:srgbClr val="FF0000"/>
              </a:solidFill>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 K fold cross validation(5)</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Accuracy ~</a:t>
            </a:r>
            <a:r>
              <a:rPr lang="en" sz="1050">
                <a:highlight>
                  <a:srgbClr val="FFFFFF"/>
                </a:highlight>
              </a:rPr>
              <a:t>[</a:t>
            </a:r>
            <a:r>
              <a:rPr lang="en" sz="1050">
                <a:solidFill>
                  <a:srgbClr val="FF0000"/>
                </a:solidFill>
                <a:highlight>
                  <a:srgbClr val="FFFFFF"/>
                </a:highlight>
              </a:rPr>
              <a:t>0.78518425 0.78354924 0.79069182 0.78578616 0.78603774</a:t>
            </a:r>
            <a:r>
              <a:rPr lang="en" sz="1050">
                <a:highlight>
                  <a:srgbClr val="FFFFFF"/>
                </a:highlight>
              </a:rPr>
              <a:t>]</a:t>
            </a:r>
            <a:endParaRPr sz="1050">
              <a:highlight>
                <a:srgbClr val="FFFFFF"/>
              </a:highlight>
            </a:endParaRPr>
          </a:p>
          <a:p>
            <a:pPr indent="0" lvl="0" marL="0" rtl="0" algn="l">
              <a:spcBef>
                <a:spcPts val="0"/>
              </a:spcBef>
              <a:spcAft>
                <a:spcPts val="0"/>
              </a:spcAft>
              <a:buNone/>
            </a:pPr>
            <a:r>
              <a:rPr lang="en" sz="1050">
                <a:highlight>
                  <a:srgbClr val="FFFFFF"/>
                </a:highlight>
              </a:rPr>
              <a:t>  Mean score:  0.7862498431825751   </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rPr lang="en" sz="1050">
                <a:highlight>
                  <a:srgbClr val="FFFFFF"/>
                </a:highlight>
              </a:rPr>
              <a:t>    </a:t>
            </a:r>
            <a:endParaRPr sz="1050">
              <a:highlight>
                <a:srgbClr val="FFFFFF"/>
              </a:highlight>
            </a:endParaRPr>
          </a:p>
          <a:p>
            <a:pPr indent="0" lvl="0" marL="0" rtl="0" algn="l">
              <a:spcBef>
                <a:spcPts val="0"/>
              </a:spcBef>
              <a:spcAft>
                <a:spcPts val="0"/>
              </a:spcAft>
              <a:buNone/>
            </a:pPr>
            <a:r>
              <a:rPr lang="en" sz="1050">
                <a:highlight>
                  <a:srgbClr val="FFFFFF"/>
                </a:highlight>
              </a:rPr>
              <a:t>			</a:t>
            </a:r>
            <a:r>
              <a:rPr b="1" lang="en" sz="2400">
                <a:solidFill>
                  <a:srgbClr val="FF0000"/>
                </a:solidFill>
                <a:highlight>
                  <a:srgbClr val="FFF2CC"/>
                </a:highlight>
              </a:rPr>
              <a:t>Decision tree classifier</a:t>
            </a:r>
            <a:endParaRPr b="1" sz="2400">
              <a:solidFill>
                <a:srgbClr val="FF0000"/>
              </a:solidFill>
              <a:highlight>
                <a:srgbClr val="FFF2CC"/>
              </a:highlight>
            </a:endParaRPr>
          </a:p>
          <a:p>
            <a:pPr indent="0" lvl="0" marL="0" rtl="0" algn="l">
              <a:spcBef>
                <a:spcPts val="0"/>
              </a:spcBef>
              <a:spcAft>
                <a:spcPts val="0"/>
              </a:spcAft>
              <a:buNone/>
            </a:pPr>
            <a:r>
              <a:rPr b="1" lang="en">
                <a:highlight>
                  <a:srgbClr val="FFF2CC"/>
                </a:highlight>
              </a:rPr>
              <a:t>… Accuracy ~ </a:t>
            </a:r>
            <a:r>
              <a:rPr lang="en" sz="1050">
                <a:solidFill>
                  <a:srgbClr val="FF0000"/>
                </a:solidFill>
                <a:highlight>
                  <a:srgbClr val="FFFFFF"/>
                </a:highlight>
              </a:rPr>
              <a:t>0.6286001760784807</a:t>
            </a:r>
            <a:endParaRPr b="1">
              <a:highlight>
                <a:srgbClr val="FFF2CC"/>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rPr b="1" lang="en" sz="1800">
                <a:solidFill>
                  <a:srgbClr val="FF0000"/>
                </a:solidFill>
                <a:latin typeface="Lato"/>
                <a:ea typeface="Lato"/>
                <a:cs typeface="Lato"/>
                <a:sym typeface="Lato"/>
              </a:rPr>
              <a:t>	                   </a:t>
            </a:r>
            <a:r>
              <a:rPr b="1" lang="en" sz="2400">
                <a:solidFill>
                  <a:srgbClr val="FF0000"/>
                </a:solidFill>
                <a:latin typeface="Lato"/>
                <a:ea typeface="Lato"/>
                <a:cs typeface="Lato"/>
                <a:sym typeface="Lato"/>
              </a:rPr>
              <a:t>K-nearest neighbours </a:t>
            </a:r>
            <a:endParaRPr b="1" sz="2400">
              <a:solidFill>
                <a:srgbClr val="FF0000"/>
              </a:solidFill>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 Accuracy ~ </a:t>
            </a:r>
            <a:r>
              <a:rPr lang="en" sz="1050">
                <a:solidFill>
                  <a:srgbClr val="FF0000"/>
                </a:solidFill>
                <a:highlight>
                  <a:srgbClr val="FFFFFF"/>
                </a:highlight>
              </a:rPr>
              <a:t>0.640045277323607</a:t>
            </a:r>
            <a:endParaRPr sz="1050">
              <a:solidFill>
                <a:srgbClr val="FF0000"/>
              </a:solidFill>
              <a:highlight>
                <a:srgbClr val="FFFFFF"/>
              </a:highlight>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			</a:t>
            </a:r>
            <a:r>
              <a:rPr b="1" lang="en" sz="2400">
                <a:solidFill>
                  <a:srgbClr val="FF0000"/>
                </a:solidFill>
                <a:latin typeface="Lato"/>
                <a:ea typeface="Lato"/>
                <a:cs typeface="Lato"/>
                <a:sym typeface="Lato"/>
              </a:rPr>
              <a:t>Naive Bayes Classifier</a:t>
            </a:r>
            <a:endParaRPr b="1" sz="2400">
              <a:solidFill>
                <a:srgbClr val="FF0000"/>
              </a:solidFill>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….Accuracy ~ </a:t>
            </a:r>
            <a:r>
              <a:rPr lang="en" sz="1050">
                <a:solidFill>
                  <a:srgbClr val="FF0000"/>
                </a:solidFill>
                <a:highlight>
                  <a:srgbClr val="FFFFFF"/>
                </a:highlight>
              </a:rPr>
              <a:t>0.7219217708464344          sum(predicted == y_test)    </a:t>
            </a:r>
            <a:r>
              <a:rPr lang="en" sz="1050">
                <a:highlight>
                  <a:srgbClr val="FFFFFF"/>
                </a:highlight>
              </a:rPr>
              <a:t>5740 from 7951</a:t>
            </a:r>
            <a:endParaRPr sz="1050">
              <a:highlight>
                <a:srgbClr val="FFFFFF"/>
              </a:highlight>
            </a:endParaRPr>
          </a:p>
          <a:p>
            <a:pPr indent="0" lvl="0" marL="0" rtl="0" algn="l">
              <a:spcBef>
                <a:spcPts val="0"/>
              </a:spcBef>
              <a:spcAft>
                <a:spcPts val="0"/>
              </a:spcAft>
              <a:buNone/>
            </a:pPr>
            <a:r>
              <a:rPr lang="en" sz="1050">
                <a:solidFill>
                  <a:srgbClr val="FF0000"/>
                </a:solidFill>
                <a:highlight>
                  <a:srgbClr val="FFFFFF"/>
                </a:highlight>
              </a:rPr>
              <a:t> </a:t>
            </a:r>
            <a:endParaRPr sz="1050">
              <a:solidFill>
                <a:srgbClr val="FF0000"/>
              </a:solidFill>
              <a:highlight>
                <a:srgbClr val="FFFFFF"/>
              </a:highlight>
            </a:endParaRPr>
          </a:p>
          <a:p>
            <a:pPr indent="0" lvl="0" marL="0" rtl="0" algn="l">
              <a:spcBef>
                <a:spcPts val="0"/>
              </a:spcBef>
              <a:spcAft>
                <a:spcPts val="0"/>
              </a:spcAft>
              <a:buNone/>
            </a:pPr>
            <a:r>
              <a:t/>
            </a:r>
            <a:endParaRPr b="1">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